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Poppins"/>
      <p:regular r:id="rId45"/>
      <p:bold r:id="rId46"/>
      <p:italic r:id="rId47"/>
      <p:boldItalic r:id="rId48"/>
    </p:embeddedFont>
    <p:embeddedFont>
      <p:font typeface="Anaheim"/>
      <p:regular r:id="rId49"/>
    </p:embeddedFont>
    <p:embeddedFont>
      <p:font typeface="Poppins Black"/>
      <p:bold r:id="rId50"/>
      <p:boldItalic r:id="rId51"/>
    </p:embeddedFont>
    <p:embeddedFont>
      <p:font typeface="Barlow"/>
      <p:regular r:id="rId52"/>
      <p:bold r:id="rId53"/>
      <p:italic r:id="rId54"/>
      <p:boldItalic r:id="rId55"/>
    </p:embeddedFont>
    <p:embeddedFont>
      <p:font typeface="Poppins ExtraBold"/>
      <p:bold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Poppins-bold.fntdata"/><Relationship Id="rId45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oppins-boldItalic.fntdata"/><Relationship Id="rId47" Type="http://schemas.openxmlformats.org/officeDocument/2006/relationships/font" Target="fonts/Poppins-italic.fntdata"/><Relationship Id="rId49" Type="http://schemas.openxmlformats.org/officeDocument/2006/relationships/font" Target="fonts/Anahei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aleway-regular.fntdata"/><Relationship Id="rId36" Type="http://schemas.openxmlformats.org/officeDocument/2006/relationships/slide" Target="slides/slide30.xml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Black-boldItalic.fntdata"/><Relationship Id="rId50" Type="http://schemas.openxmlformats.org/officeDocument/2006/relationships/font" Target="fonts/PoppinsBlack-bold.fntdata"/><Relationship Id="rId53" Type="http://schemas.openxmlformats.org/officeDocument/2006/relationships/font" Target="fonts/Barlow-bold.fntdata"/><Relationship Id="rId52" Type="http://schemas.openxmlformats.org/officeDocument/2006/relationships/font" Target="fonts/Barlow-regular.fntdata"/><Relationship Id="rId11" Type="http://schemas.openxmlformats.org/officeDocument/2006/relationships/slide" Target="slides/slide5.xml"/><Relationship Id="rId55" Type="http://schemas.openxmlformats.org/officeDocument/2006/relationships/font" Target="fonts/Barlow-boldItalic.fntdata"/><Relationship Id="rId10" Type="http://schemas.openxmlformats.org/officeDocument/2006/relationships/slide" Target="slides/slide4.xml"/><Relationship Id="rId54" Type="http://schemas.openxmlformats.org/officeDocument/2006/relationships/font" Target="fonts/Barlow-italic.fntdata"/><Relationship Id="rId13" Type="http://schemas.openxmlformats.org/officeDocument/2006/relationships/slide" Target="slides/slide7.xml"/><Relationship Id="rId57" Type="http://schemas.openxmlformats.org/officeDocument/2006/relationships/font" Target="fonts/PoppinsExtraBold-boldItalic.fntdata"/><Relationship Id="rId12" Type="http://schemas.openxmlformats.org/officeDocument/2006/relationships/slide" Target="slides/slide6.xml"/><Relationship Id="rId56" Type="http://schemas.openxmlformats.org/officeDocument/2006/relationships/font" Target="fonts/PoppinsExtra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ea83602b8d_3_12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ea83602b8d_3_12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ea83602b8d_3_12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ea83602b8d_3_12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ea83602b8d_3_12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ea83602b8d_3_12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ea83602b8d_3_12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ea83602b8d_3_12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ea83602b8d_3_12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ea83602b8d_3_12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ea83602b8d_3_12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ea83602b8d_3_12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a83602b8d_3_12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a83602b8d_3_12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609b51b8e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609b51b8e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609b51b8e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609b51b8e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609b51b8e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609b51b8e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ea83602b8d_3_12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ea83602b8d_3_12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ea83602b8d_3_12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ea83602b8d_3_12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ea83602b8d_3_12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ea83602b8d_3_12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ea83602b8d_3_13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ea83602b8d_3_13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ea83602b8d_3_13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ea83602b8d_3_13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ea83602b8d_3_13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ea83602b8d_3_13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609ad94b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609ad94b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609ad94b7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609ad94b7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609ad94b7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609ad94b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09ad94b7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609ad94b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609ad94b7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609ad94b7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ea83602b8d_3_13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ea83602b8d_3_1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608c1ec0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608c1ec0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ea83602b8d_3_13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1ea83602b8d_3_13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995c9133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995c9133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ea83602b8d_3_12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ea83602b8d_3_12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eb24acc7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eb24acc7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eb24acc7e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1eb24acc7e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eb24acc7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eb24acc7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ea83602b8d_3_12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ea83602b8d_3_12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55" name="Google Shape;55;p14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14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59" name="Google Shape;59;p14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14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65" name="Google Shape;65;p14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66" name="Google Shape;66;p14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" name="Google Shape;71;p14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4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77" name="Google Shape;77;p15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80" name="Google Shape;80;p15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5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5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85" name="Google Shape;85;p15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86" name="Google Shape;86;p15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5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89" name="Google Shape;89;p15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0" name="Google Shape;90;p15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1" name="Google Shape;91;p15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" name="Google Shape;92;p15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93" name="Google Shape;93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" name="Google Shape;94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15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96" name="Google Shape;96;p15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100" name="Google Shape;100;p1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1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1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4" name="Google Shape;104;p1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5" name="Google Shape;105;p1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1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7" name="Google Shape;107;p1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8" name="Google Shape;108;p1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" name="Google Shape;109;p16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110" name="Google Shape;110;p16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4" name="Google Shape;114;p16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116" name="Google Shape;116;p1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7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120" name="Google Shape;120;p17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17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17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127" name="Google Shape;127;p17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128" name="Google Shape;128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129" name="Google Shape;129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0" name="Google Shape;130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132" name="Google Shape;132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3" name="Google Shape;133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" name="Google Shape;134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135" name="Google Shape;135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6" name="Google Shape;136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7" name="Google Shape;137;p17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8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142" name="Google Shape;142;p18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143" name="Google Shape;143;p18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4" name="Google Shape;144;p18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18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46" name="Google Shape;146;p18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7" name="Google Shape;147;p18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8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49" name="Google Shape;149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0" name="Google Shape;150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" name="Google Shape;151;p18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18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54" name="Google Shape;154;p18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60" name="Google Shape;160;p19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9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9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64" name="Google Shape;164;p19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9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67" name="Google Shape;167;p1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68" name="Google Shape;168;p1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9" name="Google Shape;169;p1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1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71" name="Google Shape;171;p1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2" name="Google Shape;172;p1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p1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74" name="Google Shape;174;p1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5" name="Google Shape;175;p1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77" name="Google Shape;177;p1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8" name="Google Shape;178;p1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" name="Google Shape;179;p19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80" name="Google Shape;180;p19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0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84" name="Google Shape;184;p20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20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88" name="Google Shape;188;p20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89" name="Google Shape;189;p20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20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92" name="Google Shape;192;p20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4" name="Google Shape;194;p20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95" name="Google Shape;195;p20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0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99" name="Google Shape;199;p20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200" name="Google Shape;200;p20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201" name="Google Shape;201;p20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202" name="Google Shape;202;p20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03" name="Google Shape;203;p20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4" name="Google Shape;204;p20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205" name="Google Shape;205;p20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06" name="Google Shape;206;p20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7" name="Google Shape;207;p20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208" name="Google Shape;208;p20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09" name="Google Shape;209;p20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0" name="Google Shape;210;p20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211" name="Google Shape;211;p20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12" name="Google Shape;212;p20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3" name="Google Shape;213;p20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214" name="Google Shape;214;p20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15" name="Google Shape;215;p20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6" name="Google Shape;216;p20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217" name="Google Shape;217;p20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18" name="Google Shape;218;p20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9" name="Google Shape;219;p20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220" name="Google Shape;220;p20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221" name="Google Shape;221;p20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22" name="Google Shape;222;p20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3" name="Google Shape;223;p20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224" name="Google Shape;224;p20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225" name="Google Shape;225;p20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226" name="Google Shape;226;p20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7" name="Google Shape;227;p20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228" name="Google Shape;228;p20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229" name="Google Shape;229;p20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0" name="Google Shape;230;p20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231" name="Google Shape;231;p20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232" name="Google Shape;232;p20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1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235" name="Google Shape;235;p21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21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21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40" name="Google Shape;240;p21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241" name="Google Shape;241;p21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21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46" name="Google Shape;246;p21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47" name="Google Shape;247;p21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" name="Google Shape;249;p21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21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52" name="Google Shape;252;p2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3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59" name="Google Shape;259;p23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3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64" name="Google Shape;264;p23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65" name="Google Shape;265;p23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23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68" name="Google Shape;268;p23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69" name="Google Shape;269;p23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23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72" name="Google Shape;272;p23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3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" name="Google Shape;274;p23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5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79" name="Google Shape;279;p25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5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82" name="Google Shape;282;p25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83" name="Google Shape;283;p25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84" name="Google Shape;284;p25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85" name="Google Shape;285;p25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86" name="Google Shape;286;p25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87" name="Google Shape;287;p25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88" name="Google Shape;288;p2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89" name="Google Shape;289;p2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0" name="Google Shape;290;p2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2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3" name="Google Shape;293;p2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5" name="Google Shape;295;p2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6" name="Google Shape;296;p2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7" name="Google Shape;29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8" name="Google Shape;298;p25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5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25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25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25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p25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25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6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308" name="Google Shape;308;p26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26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312" name="Google Shape;312;p26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26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315" name="Google Shape;315;p26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6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9" name="Google Shape;319;p26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20" name="Google Shape;320;p26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321" name="Google Shape;321;p26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27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" name="Google Shape;328;p27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29" name="Google Shape;329;p27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330" name="Google Shape;330;p27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335" name="Google Shape;335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6" name="Google Shape;336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7" name="Google Shape;337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" name="Google Shape;338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40" name="Google Shape;340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" name="Google Shape;341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42" name="Google Shape;342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3" name="Google Shape;343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6" name="Google Shape;346;p28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47" name="Google Shape;347;p28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48" name="Google Shape;348;p28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8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51" name="Google Shape;351;p28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52" name="Google Shape;352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3" name="Google Shape;353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28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55" name="Google Shape;355;p28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6" name="Google Shape;356;p28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" name="Google Shape;357;p28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58" name="Google Shape;358;p28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9" name="Google Shape;359;p28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" name="Google Shape;360;p28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61" name="Google Shape;361;p28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2" name="Google Shape;362;p28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3" name="Google Shape;363;p28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28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65" name="Google Shape;365;p28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9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72" name="Google Shape;372;p29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73" name="Google Shape;373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74" name="Google Shape;374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" name="Google Shape;375;p29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76" name="Google Shape;3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77" name="Google Shape;3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29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79" name="Google Shape;3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0" name="Google Shape;3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29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82" name="Google Shape;382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3" name="Google Shape;383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4" name="Google Shape;384;p29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85" name="Google Shape;385;p29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29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8" name="Google Shape;388;p29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0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91" name="Google Shape;391;p30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4" name="Google Shape;394;p30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30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0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98" name="Google Shape;398;p30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99" name="Google Shape;399;p3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0" name="Google Shape;400;p3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30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02" name="Google Shape;402;p3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03" name="Google Shape;403;p3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" name="Google Shape;404;p30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05" name="Google Shape;405;p3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06" name="Google Shape;406;p3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08" name="Google Shape;408;p3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9" name="Google Shape;409;p3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1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412" name="Google Shape;412;p31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1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415" name="Google Shape;415;p31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416" name="Google Shape;416;p31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417" name="Google Shape;417;p31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18" name="Google Shape;418;p31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9" name="Google Shape;419;p31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420" name="Google Shape;420;p31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21" name="Google Shape;421;p31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2" name="Google Shape;422;p31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423" name="Google Shape;423;p31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24" name="Google Shape;424;p31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5" name="Google Shape;425;p31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426" name="Google Shape;426;p31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427" name="Google Shape;427;p31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28" name="Google Shape;428;p31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9" name="Google Shape;429;p31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430" name="Google Shape;430;p31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31" name="Google Shape;431;p31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2" name="Google Shape;432;p31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433" name="Google Shape;433;p31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34" name="Google Shape;434;p31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5" name="Google Shape;435;p31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436" name="Google Shape;436;p31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37" name="Google Shape;437;p31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8" name="Google Shape;438;p31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439" name="Google Shape;439;p31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40" name="Google Shape;440;p31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1" name="Google Shape;441;p31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442" name="Google Shape;442;p31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43" name="Google Shape;443;p31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44" name="Google Shape;444;p31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45" name="Google Shape;445;p31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47" name="Google Shape;447;p31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9" name="Google Shape;449;p31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50" name="Google Shape;450;p31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4" name="Google Shape;454;p31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2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57" name="Google Shape;457;p32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32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32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62" name="Google Shape;462;p32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63" name="Google Shape;463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4" name="Google Shape;464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" name="Google Shape;465;p32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66" name="Google Shape;466;p32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7" name="Google Shape;467;p32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" name="Google Shape;468;p32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69" name="Google Shape;469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0" name="Google Shape;470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32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72" name="Google Shape;472;p32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3" name="Google Shape;473;p32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4" name="Google Shape;47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5" name="Google Shape;475;p32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6" name="Google Shape;476;p32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7" name="Google Shape;477;p32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8" name="Google Shape;478;p32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1" name="Google Shape;481;p33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2" name="Google Shape;482;p33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83" name="Google Shape;483;p33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84" name="Google Shape;484;p33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3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33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88" name="Google Shape;488;p33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3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92" name="Google Shape;492;p33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93" name="Google Shape;493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4" name="Google Shape;494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" name="Google Shape;495;p33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96" name="Google Shape;496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7" name="Google Shape;497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" name="Google Shape;498;p33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99" name="Google Shape;499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0" name="Google Shape;500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1" name="Google Shape;501;p33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502" name="Google Shape;502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3" name="Google Shape;503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34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506" name="Google Shape;506;p34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0" name="Google Shape;510;p34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1" name="Google Shape;511;p34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2" name="Google Shape;512;p34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3" name="Google Shape;513;p34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14" name="Google Shape;514;p34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15" name="Google Shape;515;p34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16" name="Google Shape;516;p34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517" name="Google Shape;517;p34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518" name="Google Shape;518;p34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9" name="Google Shape;519;p34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" name="Google Shape;520;p34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521" name="Google Shape;521;p3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22" name="Google Shape;522;p3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" name="Google Shape;523;p34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524" name="Google Shape;524;p3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25" name="Google Shape;525;p3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6" name="Google Shape;526;p34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527" name="Google Shape;527;p3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28" name="Google Shape;528;p3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9" name="Google Shape;529;p34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530" name="Google Shape;530;p34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34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5" name="Google Shape;535;p35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35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7" name="Google Shape;537;p35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8" name="Google Shape;538;p35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9" name="Google Shape;539;p35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40" name="Google Shape;540;p35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41" name="Google Shape;541;p35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42" name="Google Shape;542;p35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43" name="Google Shape;543;p35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544" name="Google Shape;544;p35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35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47" name="Google Shape;547;p35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48" name="Google Shape;548;p35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9" name="Google Shape;549;p35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" name="Google Shape;550;p35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51" name="Google Shape;551;p35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2" name="Google Shape;552;p35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" name="Google Shape;553;p3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54" name="Google Shape;554;p3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55" name="Google Shape;555;p3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6" name="Google Shape;556;p35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57" name="Google Shape;557;p35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8" name="Google Shape;558;p35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9" name="Google Shape;559;p35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" name="Google Shape;560;p35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61" name="Google Shape;561;p35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5" name="Google Shape;565;p36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6" name="Google Shape;566;p36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7" name="Google Shape;567;p36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8" name="Google Shape;568;p36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9" name="Google Shape;569;p36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0" name="Google Shape;570;p36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1" name="Google Shape;571;p36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72" name="Google Shape;572;p36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73" name="Google Shape;573;p36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74" name="Google Shape;574;p36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75" name="Google Shape;575;p36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76" name="Google Shape;576;p36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77" name="Google Shape;577;p36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78" name="Google Shape;578;p36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36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81" name="Google Shape;581;p3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82" name="Google Shape;582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83" name="Google Shape;583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" name="Google Shape;584;p3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85" name="Google Shape;585;p3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6" name="Google Shape;586;p3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36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88" name="Google Shape;58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89" name="Google Shape;58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0" name="Google Shape;590;p3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91" name="Google Shape;591;p3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92" name="Google Shape;592;p3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3" name="Google Shape;593;p36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" name="Google Shape;594;p36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95" name="Google Shape;595;p36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7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99" name="Google Shape;599;p37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37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603" name="Google Shape;603;p37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37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7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08" name="Google Shape;608;p37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9" name="Google Shape;609;p37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10" name="Google Shape;610;p37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" name="Google Shape;611;p37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12" name="Google Shape;612;p37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13" name="Google Shape;613;p37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614" name="Google Shape;614;p37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37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619" name="Google Shape;619;p37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620" name="Google Shape;620;p37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621" name="Google Shape;621;p37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2" name="Google Shape;622;p37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3" name="Google Shape;623;p37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624" name="Google Shape;624;p37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6" name="Google Shape;626;p37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627" name="Google Shape;627;p37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9" name="Google Shape;629;p37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630" name="Google Shape;630;p37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31" name="Google Shape;631;p37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2" name="Google Shape;632;p37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633" name="Google Shape;633;p37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634" name="Google Shape;634;p37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6" name="Google Shape;636;p37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637" name="Google Shape;637;p37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9" name="Google Shape;639;p37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640" name="Google Shape;640;p37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41" name="Google Shape;641;p37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2" name="Google Shape;642;p37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643" name="Google Shape;643;p37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44" name="Google Shape;644;p37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38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47" name="Google Shape;647;p38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49" name="Google Shape;649;p38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50" name="Google Shape;650;p38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51" name="Google Shape;651;p38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2" name="Google Shape;652;p38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53" name="Google Shape;653;p38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54" name="Google Shape;654;p3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5" name="Google Shape;655;p3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6" name="Google Shape;656;p3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7" name="Google Shape;657;p3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58" name="Google Shape;658;p3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59" name="Google Shape;659;p3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0" name="Google Shape;660;p3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1" name="Google Shape;661;p3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2" name="Google Shape;662;p3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3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4" name="Google Shape;664;p3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5" name="Google Shape;665;p3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6" name="Google Shape;666;p38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38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8" name="Google Shape;668;p38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69" name="Google Shape;669;p38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70" name="Google Shape;670;p38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1" name="Google Shape;671;p38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72" name="Google Shape;672;p38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73" name="Google Shape;673;p38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4" name="Google Shape;674;p38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75" name="Google Shape;675;p3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78" name="Google Shape;678;p39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79" name="Google Shape;679;p39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80" name="Google Shape;680;p3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1" name="Google Shape;681;p3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" name="Google Shape;682;p39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83" name="Google Shape;683;p3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4" name="Google Shape;684;p3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5" name="Google Shape;685;p39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86" name="Google Shape;686;p3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7" name="Google Shape;687;p3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8" name="Google Shape;688;p39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89" name="Google Shape;689;p39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p39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9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40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95" name="Google Shape;695;p40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96" name="Google Shape;696;p40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0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8" name="Google Shape;698;p40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40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" name="Google Shape;700;p40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701" name="Google Shape;701;p40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02" name="Google Shape;702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03" name="Google Shape;703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4" name="Google Shape;704;p40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05" name="Google Shape;705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06" name="Google Shape;706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7" name="Google Shape;707;p40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08" name="Google Shape;708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09" name="Google Shape;709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0" name="Google Shape;710;p40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11" name="Google Shape;711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2" name="Google Shape;712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3" name="Google Shape;71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4" name="Google Shape;714;p40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7" name="Google Shape;717;p41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1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9" name="Google Shape;719;p41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720" name="Google Shape;720;p4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21" name="Google Shape;721;p4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2" name="Google Shape;722;p4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3" name="Google Shape;723;p4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24" name="Google Shape;724;p4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25" name="Google Shape;725;p4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" name="Google Shape;726;p4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27" name="Google Shape;727;p4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28" name="Google Shape;728;p4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4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30" name="Google Shape;730;p4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1" name="Google Shape;731;p4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2" name="Google Shape;732;p41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733" name="Google Shape;733;p41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2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737" name="Google Shape;737;p42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42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741" name="Google Shape;741;p42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2" name="Google Shape;742;p42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743" name="Google Shape;743;p42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4" name="Google Shape;744;p42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45" name="Google Shape;745;p42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42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47" name="Google Shape;747;p42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48" name="Google Shape;748;p42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" name="Google Shape;752;p42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3" name="Google Shape;753;p42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4" name="Google Shape;754;p4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s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s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s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s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43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57" name="Google Shape;757;p4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58" name="Google Shape;758;p4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9" name="Google Shape;759;p4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4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61" name="Google Shape;761;p4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4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4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64" name="Google Shape;764;p4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4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43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67" name="Google Shape;767;p43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43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3"/>
          <p:cNvSpPr/>
          <p:nvPr/>
        </p:nvSpPr>
        <p:spPr>
          <a:xfrm flipH="1">
            <a:off x="-561112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44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73" name="Google Shape;773;p44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44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76" name="Google Shape;776;p44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77" name="Google Shape;777;p44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78" name="Google Shape;778;p44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44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80" name="Google Shape;780;p4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4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44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83" name="Google Shape;783;p4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4" name="Google Shape;784;p4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5" name="Google Shape;785;p44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86" name="Google Shape;786;p4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7" name="Google Shape;787;p4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8" name="Google Shape;788;p44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89" name="Google Shape;789;p44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44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4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2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gif"/><Relationship Id="rId4" Type="http://schemas.openxmlformats.org/officeDocument/2006/relationships/image" Target="../media/image2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spreadsheets/d/14kdbbbA1nED-T1cWJ9oT3A2j7nlOh-vH7HyNGPx8yp4/copy#gid=0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ci2s.ugr.es/keel/pdf/algorithm/articulo/1937-JSTOR-Friedman.pdf" TargetMode="External"/><Relationship Id="rId4" Type="http://schemas.openxmlformats.org/officeDocument/2006/relationships/hyperlink" Target="https://commons.wikimedia.org/wiki/File:Portrait_of_Milton_Friedman.jp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5"/>
          <p:cNvSpPr txBox="1"/>
          <p:nvPr>
            <p:ph idx="1" type="subTitle"/>
          </p:nvPr>
        </p:nvSpPr>
        <p:spPr>
          <a:xfrm>
            <a:off x="1394250" y="279077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 Daniel Felipe Castellano​s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Diego Phelipe Morales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Jhon Alejandro Ramirez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Natalia </a:t>
            </a:r>
            <a:r>
              <a:rPr lang="es"/>
              <a:t>Buriticá Nuñez </a:t>
            </a:r>
            <a:r>
              <a:rPr lang="es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Miguel Angel Martin </a:t>
            </a:r>
            <a:endParaRPr/>
          </a:p>
        </p:txBody>
      </p:sp>
      <p:sp>
        <p:nvSpPr>
          <p:cNvPr id="798" name="Google Shape;798;p45"/>
          <p:cNvSpPr txBox="1"/>
          <p:nvPr>
            <p:ph type="ctrTitle"/>
          </p:nvPr>
        </p:nvSpPr>
        <p:spPr>
          <a:xfrm>
            <a:off x="1394250" y="1071550"/>
            <a:ext cx="63555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 DE FRIEDMAN</a:t>
            </a:r>
            <a:endParaRPr/>
          </a:p>
        </p:txBody>
      </p:sp>
      <p:grpSp>
        <p:nvGrpSpPr>
          <p:cNvPr id="799" name="Google Shape;799;p45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800" name="Google Shape;800;p45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801" name="Google Shape;801;p45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2" name="Google Shape;802;p45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3" name="Google Shape;803;p45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804" name="Google Shape;804;p45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05" name="Google Shape;805;p45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" name="Google Shape;806;p45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807" name="Google Shape;807;p45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08" name="Google Shape;808;p45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" name="Google Shape;809;p45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810" name="Google Shape;810;p45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11" name="Google Shape;811;p45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2" name="Google Shape;812;p45"/>
          <p:cNvGrpSpPr/>
          <p:nvPr/>
        </p:nvGrpSpPr>
        <p:grpSpPr>
          <a:xfrm>
            <a:off x="-1696246" y="967896"/>
            <a:ext cx="3599787" cy="1044104"/>
            <a:chOff x="-1431671" y="656496"/>
            <a:chExt cx="3599787" cy="1044104"/>
          </a:xfrm>
        </p:grpSpPr>
        <p:grpSp>
          <p:nvGrpSpPr>
            <p:cNvPr id="813" name="Google Shape;813;p45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814" name="Google Shape;814;p4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15" name="Google Shape;815;p4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6" name="Google Shape;816;p45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817" name="Google Shape;817;p4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18" name="Google Shape;818;p4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9" name="Google Shape;819;p45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820" name="Google Shape;820;p45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21" name="Google Shape;821;p45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2" name="Google Shape;822;p45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823" name="Google Shape;823;p45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24" name="Google Shape;824;p45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45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826" name="Google Shape;826;p45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27" name="Google Shape;827;p45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8" name="Google Shape;828;p45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829" name="Google Shape;829;p4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0" name="Google Shape;830;p4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4"/>
          <p:cNvSpPr txBox="1"/>
          <p:nvPr>
            <p:ph type="title"/>
          </p:nvPr>
        </p:nvSpPr>
        <p:spPr>
          <a:xfrm>
            <a:off x="1768500" y="574175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Distribución asintótica.</a:t>
            </a:r>
            <a:endParaRPr/>
          </a:p>
        </p:txBody>
      </p:sp>
      <p:sp>
        <p:nvSpPr>
          <p:cNvPr id="929" name="Google Shape;929;p54"/>
          <p:cNvSpPr txBox="1"/>
          <p:nvPr/>
        </p:nvSpPr>
        <p:spPr>
          <a:xfrm>
            <a:off x="1315050" y="2740813"/>
            <a:ext cx="65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Esta converge a una distribución normal por el </a:t>
            </a:r>
            <a:r>
              <a:rPr lang="es">
                <a:solidFill>
                  <a:schemeClr val="dk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teorema </a:t>
            </a:r>
            <a:r>
              <a:rPr lang="es" sz="1200">
                <a:solidFill>
                  <a:schemeClr val="dk1"/>
                </a:solidFill>
                <a:highlight>
                  <a:schemeClr val="accent2"/>
                </a:highlight>
              </a:rPr>
              <a:t>Lindeberg-</a:t>
            </a:r>
            <a:r>
              <a:rPr lang="es" sz="1200">
                <a:solidFill>
                  <a:schemeClr val="dk1"/>
                </a:solidFill>
                <a:highlight>
                  <a:schemeClr val="accent2"/>
                </a:highlight>
              </a:rPr>
              <a:t>Lévy</a:t>
            </a:r>
            <a:r>
              <a:rPr lang="es" sz="1200">
                <a:solidFill>
                  <a:schemeClr val="dk1"/>
                </a:solidFill>
                <a:highlight>
                  <a:schemeClr val="accent2"/>
                </a:highlight>
              </a:rPr>
              <a:t>.</a:t>
            </a:r>
            <a:endParaRPr/>
          </a:p>
        </p:txBody>
      </p:sp>
      <p:pic>
        <p:nvPicPr>
          <p:cNvPr id="930" name="Google Shape;9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200" y="3226788"/>
            <a:ext cx="17716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55"/>
          <p:cNvGrpSpPr/>
          <p:nvPr/>
        </p:nvGrpSpPr>
        <p:grpSpPr>
          <a:xfrm>
            <a:off x="7285859" y="749790"/>
            <a:ext cx="4555892" cy="541915"/>
            <a:chOff x="5950034" y="3380465"/>
            <a:chExt cx="4555892" cy="541915"/>
          </a:xfrm>
        </p:grpSpPr>
        <p:grpSp>
          <p:nvGrpSpPr>
            <p:cNvPr id="936" name="Google Shape;936;p55"/>
            <p:cNvGrpSpPr/>
            <p:nvPr/>
          </p:nvGrpSpPr>
          <p:grpSpPr>
            <a:xfrm rot="10800000">
              <a:off x="5950034" y="3380473"/>
              <a:ext cx="2877996" cy="223763"/>
              <a:chOff x="1748550" y="2064750"/>
              <a:chExt cx="3573375" cy="277863"/>
            </a:xfrm>
          </p:grpSpPr>
          <p:sp>
            <p:nvSpPr>
              <p:cNvPr id="937" name="Google Shape;937;p55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38" name="Google Shape;938;p55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9" name="Google Shape;939;p55"/>
            <p:cNvGrpSpPr/>
            <p:nvPr/>
          </p:nvGrpSpPr>
          <p:grpSpPr>
            <a:xfrm rot="10800000">
              <a:off x="6396949" y="3536010"/>
              <a:ext cx="2430997" cy="185534"/>
              <a:chOff x="1748547" y="1392116"/>
              <a:chExt cx="5911958" cy="451312"/>
            </a:xfrm>
          </p:grpSpPr>
          <p:sp>
            <p:nvSpPr>
              <p:cNvPr id="940" name="Google Shape;940;p55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41" name="Google Shape;941;p55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2" name="Google Shape;942;p55"/>
            <p:cNvGrpSpPr/>
            <p:nvPr/>
          </p:nvGrpSpPr>
          <p:grpSpPr>
            <a:xfrm rot="10800000">
              <a:off x="6906834" y="3876719"/>
              <a:ext cx="3140396" cy="45661"/>
              <a:chOff x="234768" y="1449263"/>
              <a:chExt cx="3899175" cy="56700"/>
            </a:xfrm>
          </p:grpSpPr>
          <p:cxnSp>
            <p:nvCxnSpPr>
              <p:cNvPr id="943" name="Google Shape;943;p55"/>
              <p:cNvCxnSpPr/>
              <p:nvPr/>
            </p:nvCxnSpPr>
            <p:spPr>
              <a:xfrm>
                <a:off x="234768" y="1477625"/>
                <a:ext cx="3846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4" name="Google Shape;944;p55"/>
              <p:cNvSpPr/>
              <p:nvPr/>
            </p:nvSpPr>
            <p:spPr>
              <a:xfrm>
                <a:off x="4077243" y="1449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5" name="Google Shape;945;p55"/>
            <p:cNvGrpSpPr/>
            <p:nvPr/>
          </p:nvGrpSpPr>
          <p:grpSpPr>
            <a:xfrm flipH="1">
              <a:off x="7495622" y="3380465"/>
              <a:ext cx="3010303" cy="45661"/>
              <a:chOff x="1766900" y="2869225"/>
              <a:chExt cx="3737650" cy="56700"/>
            </a:xfrm>
          </p:grpSpPr>
          <p:cxnSp>
            <p:nvCxnSpPr>
              <p:cNvPr id="946" name="Google Shape;946;p5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7" name="Google Shape;947;p5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8" name="Google Shape;948;p55"/>
          <p:cNvSpPr txBox="1"/>
          <p:nvPr/>
        </p:nvSpPr>
        <p:spPr>
          <a:xfrm>
            <a:off x="1360350" y="417050"/>
            <a:ext cx="6295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La estadística S se construye a partir de la estadística de Friedman. La estadística de Friedman se define como: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49" name="Google Shape;9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75" y="2223913"/>
            <a:ext cx="39052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55"/>
          <p:cNvSpPr txBox="1"/>
          <p:nvPr/>
        </p:nvSpPr>
        <p:spPr>
          <a:xfrm>
            <a:off x="1081800" y="2556425"/>
            <a:ext cx="707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Para construir la estadística S, primero necesitamos calcular la media y la varianza de la estadística de Friedman. La media de la estadística de Friedman es: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51" name="Google Shape;9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950" y="1089388"/>
            <a:ext cx="1109675" cy="10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6800" y="3351075"/>
            <a:ext cx="1193425" cy="9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6"/>
          <p:cNvSpPr/>
          <p:nvPr/>
        </p:nvSpPr>
        <p:spPr>
          <a:xfrm rot="10800000">
            <a:off x="4751872" y="-1928492"/>
            <a:ext cx="4392129" cy="259071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56"/>
          <p:cNvSpPr/>
          <p:nvPr/>
        </p:nvSpPr>
        <p:spPr>
          <a:xfrm flipH="1">
            <a:off x="-892962" y="426417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9" name="Google Shape;959;p56"/>
          <p:cNvGrpSpPr/>
          <p:nvPr/>
        </p:nvGrpSpPr>
        <p:grpSpPr>
          <a:xfrm>
            <a:off x="-1892403" y="269477"/>
            <a:ext cx="3427062" cy="540036"/>
            <a:chOff x="-1366378" y="3596340"/>
            <a:chExt cx="3427062" cy="540036"/>
          </a:xfrm>
        </p:grpSpPr>
        <p:grpSp>
          <p:nvGrpSpPr>
            <p:cNvPr id="960" name="Google Shape;960;p56"/>
            <p:cNvGrpSpPr/>
            <p:nvPr/>
          </p:nvGrpSpPr>
          <p:grpSpPr>
            <a:xfrm>
              <a:off x="-1366378" y="4034012"/>
              <a:ext cx="3070084" cy="102364"/>
              <a:chOff x="1779150" y="2604263"/>
              <a:chExt cx="3811875" cy="127113"/>
            </a:xfrm>
          </p:grpSpPr>
          <p:sp>
            <p:nvSpPr>
              <p:cNvPr id="961" name="Google Shape;961;p5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62" name="Google Shape;962;p5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3" name="Google Shape;963;p56"/>
            <p:cNvGrpSpPr/>
            <p:nvPr/>
          </p:nvGrpSpPr>
          <p:grpSpPr>
            <a:xfrm flipH="1">
              <a:off x="-949619" y="3596340"/>
              <a:ext cx="3010303" cy="380635"/>
              <a:chOff x="5446772" y="1743190"/>
              <a:chExt cx="3010303" cy="380635"/>
            </a:xfrm>
          </p:grpSpPr>
          <p:grpSp>
            <p:nvGrpSpPr>
              <p:cNvPr id="964" name="Google Shape;964;p56"/>
              <p:cNvGrpSpPr/>
              <p:nvPr/>
            </p:nvGrpSpPr>
            <p:grpSpPr>
              <a:xfrm flipH="1">
                <a:off x="5898325" y="1865405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965" name="Google Shape;965;p56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66" name="Google Shape;966;p56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7" name="Google Shape;967;p56"/>
              <p:cNvGrpSpPr/>
              <p:nvPr/>
            </p:nvGrpSpPr>
            <p:grpSpPr>
              <a:xfrm flipH="1">
                <a:off x="5477439" y="198763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968" name="Google Shape;968;p56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69" name="Google Shape;969;p56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0" name="Google Shape;970;p56"/>
              <p:cNvGrpSpPr/>
              <p:nvPr/>
            </p:nvGrpSpPr>
            <p:grpSpPr>
              <a:xfrm flipH="1">
                <a:off x="5446772" y="17431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971" name="Google Shape;971;p56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72" name="Google Shape;972;p56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973" name="Google Shape;973;p56"/>
          <p:cNvSpPr txBox="1"/>
          <p:nvPr/>
        </p:nvSpPr>
        <p:spPr>
          <a:xfrm>
            <a:off x="1360350" y="417050"/>
            <a:ext cx="6295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La varianza de la estadística de Friedman es: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4" name="Google Shape;974;p56"/>
          <p:cNvSpPr txBox="1"/>
          <p:nvPr/>
        </p:nvSpPr>
        <p:spPr>
          <a:xfrm>
            <a:off x="1360350" y="2071550"/>
            <a:ext cx="592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La media y la varianza de la estadística de Friedman se pueden calcular de la siguiente manera:</a:t>
            </a:r>
            <a:endParaRPr sz="1300"/>
          </a:p>
        </p:txBody>
      </p:sp>
      <p:pic>
        <p:nvPicPr>
          <p:cNvPr id="975" name="Google Shape;9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725" y="2698622"/>
            <a:ext cx="4086225" cy="8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225" y="3634263"/>
            <a:ext cx="641032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3075" y="1044625"/>
            <a:ext cx="1544587" cy="8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7"/>
          <p:cNvSpPr txBox="1"/>
          <p:nvPr>
            <p:ph type="title"/>
          </p:nvPr>
        </p:nvSpPr>
        <p:spPr>
          <a:xfrm>
            <a:off x="1123100" y="1134025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Una vez que tenemos la media y la varianza de la estadística de Friedman, podemos construir la estadística S de la siguiente manera: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3" name="Google Shape;9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650" y="1890724"/>
            <a:ext cx="3342800" cy="12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8800" y="3349725"/>
            <a:ext cx="5346375" cy="10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5800" y="525500"/>
            <a:ext cx="3342800" cy="104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8"/>
          <p:cNvSpPr txBox="1"/>
          <p:nvPr>
            <p:ph idx="9" type="title"/>
          </p:nvPr>
        </p:nvSpPr>
        <p:spPr>
          <a:xfrm>
            <a:off x="465350" y="391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Tratamiento de empates.</a:t>
            </a:r>
            <a:endParaRPr/>
          </a:p>
        </p:txBody>
      </p:sp>
      <p:pic>
        <p:nvPicPr>
          <p:cNvPr id="991" name="Google Shape;9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1476600"/>
            <a:ext cx="61150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9"/>
          <p:cNvSpPr txBox="1"/>
          <p:nvPr/>
        </p:nvSpPr>
        <p:spPr>
          <a:xfrm>
            <a:off x="1400075" y="754650"/>
            <a:ext cx="12810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Decisión:</a:t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97" name="Google Shape;997;p59"/>
          <p:cNvSpPr txBox="1"/>
          <p:nvPr/>
        </p:nvSpPr>
        <p:spPr>
          <a:xfrm>
            <a:off x="3687225" y="754650"/>
            <a:ext cx="4905300" cy="27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Como ya vimos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Por lo  que </a:t>
            </a:r>
            <a:r>
              <a:rPr lang="es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rechaza</a:t>
            </a:r>
            <a:r>
              <a:rPr lang="es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la </a:t>
            </a:r>
            <a:r>
              <a:rPr lang="es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hipótesis</a:t>
            </a:r>
            <a:r>
              <a:rPr lang="es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nula de igualdad de medianas cuando: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98" name="Google Shape;998;p59"/>
          <p:cNvPicPr preferRelativeResize="0"/>
          <p:nvPr/>
        </p:nvPicPr>
        <p:blipFill rotWithShape="1">
          <a:blip r:embed="rId3">
            <a:alphaModFix/>
          </a:blip>
          <a:srcRect b="0" l="0" r="29408" t="0"/>
          <a:stretch/>
        </p:blipFill>
        <p:spPr>
          <a:xfrm>
            <a:off x="5087375" y="775775"/>
            <a:ext cx="14859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650" y="2158100"/>
            <a:ext cx="2408850" cy="10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8200" y="2476025"/>
            <a:ext cx="3573225" cy="6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926713"/>
            <a:ext cx="661035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0"/>
          <p:cNvSpPr txBox="1"/>
          <p:nvPr/>
        </p:nvSpPr>
        <p:spPr>
          <a:xfrm>
            <a:off x="1212575" y="346450"/>
            <a:ext cx="6409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 de Mack-Skillings: Bloques con varias unidades</a:t>
            </a:r>
            <a:endParaRPr b="1" sz="2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1"/>
          <p:cNvSpPr txBox="1"/>
          <p:nvPr/>
        </p:nvSpPr>
        <p:spPr>
          <a:xfrm>
            <a:off x="1212575" y="346450"/>
            <a:ext cx="6409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 de Mack-Skillings: Bloques con varias unidades</a:t>
            </a:r>
            <a:endParaRPr b="1" sz="2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12" name="Google Shape;10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75" y="991800"/>
            <a:ext cx="6249500" cy="13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863" y="2433225"/>
            <a:ext cx="4996925" cy="21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2"/>
          <p:cNvSpPr txBox="1"/>
          <p:nvPr/>
        </p:nvSpPr>
        <p:spPr>
          <a:xfrm>
            <a:off x="1212575" y="346450"/>
            <a:ext cx="6409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Test de Mack-Skillings: Bloques con varias unidades</a:t>
            </a:r>
            <a:endParaRPr b="1" sz="2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19" name="Google Shape;1019;p62"/>
          <p:cNvSpPr txBox="1"/>
          <p:nvPr/>
        </p:nvSpPr>
        <p:spPr>
          <a:xfrm>
            <a:off x="1079325" y="1092650"/>
            <a:ext cx="64095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Donde: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K </a:t>
            </a:r>
            <a:r>
              <a:rPr lang="e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número</a:t>
            </a:r>
            <a:r>
              <a:rPr lang="e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de tratamientos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 bloques de tamaño c 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 son el total de datos observados. 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20" name="Google Shape;10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75" y="2470900"/>
            <a:ext cx="18669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77375"/>
            <a:ext cx="26765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3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: Competencia de salto </a:t>
            </a:r>
            <a:endParaRPr/>
          </a:p>
        </p:txBody>
      </p:sp>
      <p:sp>
        <p:nvSpPr>
          <p:cNvPr id="1027" name="Google Shape;1027;p63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una competencia de salto olímpico, 4 jueces califican una competencia de salto que incluye 10 competidores. La calificación que cada juez le da a los 10 competidores, toma valores entre 1 y 10 </a:t>
            </a:r>
            <a:endParaRPr/>
          </a:p>
        </p:txBody>
      </p:sp>
      <p:grpSp>
        <p:nvGrpSpPr>
          <p:cNvPr id="1028" name="Google Shape;1028;p63"/>
          <p:cNvGrpSpPr/>
          <p:nvPr/>
        </p:nvGrpSpPr>
        <p:grpSpPr>
          <a:xfrm>
            <a:off x="4365598" y="1322968"/>
            <a:ext cx="4187024" cy="2689080"/>
            <a:chOff x="4489026" y="1269550"/>
            <a:chExt cx="3696173" cy="2384782"/>
          </a:xfrm>
        </p:grpSpPr>
        <p:sp>
          <p:nvSpPr>
            <p:cNvPr id="1029" name="Google Shape;1029;p63"/>
            <p:cNvSpPr/>
            <p:nvPr/>
          </p:nvSpPr>
          <p:spPr>
            <a:xfrm>
              <a:off x="4601661" y="1269550"/>
              <a:ext cx="3470886" cy="2132617"/>
            </a:xfrm>
            <a:custGeom>
              <a:rect b="b" l="l" r="r" t="t"/>
              <a:pathLst>
                <a:path extrusionOk="0" h="100702" w="163895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3"/>
            <p:cNvSpPr/>
            <p:nvPr/>
          </p:nvSpPr>
          <p:spPr>
            <a:xfrm>
              <a:off x="4489026" y="3399406"/>
              <a:ext cx="3696173" cy="112664"/>
            </a:xfrm>
            <a:custGeom>
              <a:rect b="b" l="l" r="r" t="t"/>
              <a:pathLst>
                <a:path extrusionOk="0" h="5320" w="174533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3"/>
            <p:cNvSpPr/>
            <p:nvPr/>
          </p:nvSpPr>
          <p:spPr>
            <a:xfrm>
              <a:off x="4489026" y="3512041"/>
              <a:ext cx="3696173" cy="142292"/>
            </a:xfrm>
            <a:custGeom>
              <a:rect b="b" l="l" r="r" t="t"/>
              <a:pathLst>
                <a:path extrusionOk="0" h="6719" w="174533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3" name="Google Shape;10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425" y="1559199"/>
            <a:ext cx="3333375" cy="20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DE CONTENIDO </a:t>
            </a:r>
            <a:endParaRPr/>
          </a:p>
        </p:txBody>
      </p:sp>
      <p:sp>
        <p:nvSpPr>
          <p:cNvPr id="836" name="Google Shape;836;p46"/>
          <p:cNvSpPr txBox="1"/>
          <p:nvPr>
            <p:ph idx="5" type="subTitle"/>
          </p:nvPr>
        </p:nvSpPr>
        <p:spPr>
          <a:xfrm>
            <a:off x="3366725" y="3276225"/>
            <a:ext cx="3048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Biografía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Idea Intuitiva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Características</a:t>
            </a:r>
            <a:r>
              <a:rPr lang="es"/>
              <a:t> y arreglo de datos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Estadística</a:t>
            </a:r>
            <a:r>
              <a:rPr lang="es"/>
              <a:t> de Prueba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Ejemplos</a:t>
            </a:r>
            <a:endParaRPr/>
          </a:p>
        </p:txBody>
      </p:sp>
      <p:cxnSp>
        <p:nvCxnSpPr>
          <p:cNvPr id="837" name="Google Shape;837;p46"/>
          <p:cNvCxnSpPr>
            <a:stCxn id="838" idx="3"/>
            <a:endCxn id="839" idx="1"/>
          </p:cNvCxnSpPr>
          <p:nvPr/>
        </p:nvCxnSpPr>
        <p:spPr>
          <a:xfrm>
            <a:off x="4411625" y="1512651"/>
            <a:ext cx="304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64"/>
          <p:cNvPicPr preferRelativeResize="0"/>
          <p:nvPr/>
        </p:nvPicPr>
        <p:blipFill rotWithShape="1">
          <a:blip r:embed="rId3">
            <a:alphaModFix/>
          </a:blip>
          <a:srcRect b="10518" l="22305" r="23225" t="20234"/>
          <a:stretch/>
        </p:blipFill>
        <p:spPr>
          <a:xfrm>
            <a:off x="1998625" y="822950"/>
            <a:ext cx="4687924" cy="33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5"/>
          <p:cNvSpPr txBox="1"/>
          <p:nvPr>
            <p:ph idx="1" type="subTitle"/>
          </p:nvPr>
        </p:nvSpPr>
        <p:spPr>
          <a:xfrm>
            <a:off x="5708475" y="1592100"/>
            <a:ext cx="33372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Se le asignan rangos a las calificaciones dadas, donde se le </a:t>
            </a:r>
            <a:r>
              <a:rPr lang="es"/>
              <a:t>otorga</a:t>
            </a:r>
            <a:r>
              <a:rPr lang="es"/>
              <a:t> un 1 a la </a:t>
            </a:r>
            <a:r>
              <a:rPr lang="es"/>
              <a:t>calificación</a:t>
            </a:r>
            <a:r>
              <a:rPr lang="es"/>
              <a:t> </a:t>
            </a:r>
            <a:r>
              <a:rPr lang="es"/>
              <a:t>más</a:t>
            </a:r>
            <a:r>
              <a:rPr lang="es"/>
              <a:t> baja </a:t>
            </a:r>
            <a:endParaRPr/>
          </a:p>
        </p:txBody>
      </p:sp>
      <p:pic>
        <p:nvPicPr>
          <p:cNvPr id="1044" name="Google Shape;1044;p65"/>
          <p:cNvPicPr preferRelativeResize="0"/>
          <p:nvPr/>
        </p:nvPicPr>
        <p:blipFill rotWithShape="1">
          <a:blip r:embed="rId3">
            <a:alphaModFix/>
          </a:blip>
          <a:srcRect b="12466" l="22696" r="22979" t="17416"/>
          <a:stretch/>
        </p:blipFill>
        <p:spPr>
          <a:xfrm>
            <a:off x="999300" y="749500"/>
            <a:ext cx="4516351" cy="32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65"/>
          <p:cNvSpPr txBox="1"/>
          <p:nvPr>
            <p:ph idx="1" type="subTitle"/>
          </p:nvPr>
        </p:nvSpPr>
        <p:spPr>
          <a:xfrm>
            <a:off x="5838375" y="2479275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Cuando hay un empate se promedian las posiciones de las puntuaciones empatadas</a:t>
            </a:r>
            <a:endParaRPr/>
          </a:p>
        </p:txBody>
      </p:sp>
      <p:sp>
        <p:nvSpPr>
          <p:cNvPr id="1046" name="Google Shape;1046;p65"/>
          <p:cNvSpPr/>
          <p:nvPr/>
        </p:nvSpPr>
        <p:spPr>
          <a:xfrm>
            <a:off x="2334557" y="3971250"/>
            <a:ext cx="755400" cy="254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7" name="Google Shape;1047;p65"/>
          <p:cNvSpPr txBox="1"/>
          <p:nvPr/>
        </p:nvSpPr>
        <p:spPr>
          <a:xfrm>
            <a:off x="2569525" y="3913950"/>
            <a:ext cx="45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25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8" name="Google Shape;1048;p65"/>
          <p:cNvSpPr/>
          <p:nvPr/>
        </p:nvSpPr>
        <p:spPr>
          <a:xfrm>
            <a:off x="3142800" y="3971250"/>
            <a:ext cx="720000" cy="254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9" name="Google Shape;1049;p65"/>
          <p:cNvSpPr txBox="1"/>
          <p:nvPr/>
        </p:nvSpPr>
        <p:spPr>
          <a:xfrm>
            <a:off x="3207900" y="3913950"/>
            <a:ext cx="5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34.5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0" name="Google Shape;1050;p65"/>
          <p:cNvSpPr/>
          <p:nvPr/>
        </p:nvSpPr>
        <p:spPr>
          <a:xfrm>
            <a:off x="3915425" y="3971250"/>
            <a:ext cx="720000" cy="254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1" name="Google Shape;1051;p65"/>
          <p:cNvSpPr txBox="1"/>
          <p:nvPr/>
        </p:nvSpPr>
        <p:spPr>
          <a:xfrm>
            <a:off x="4114775" y="3913950"/>
            <a:ext cx="45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14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2" name="Google Shape;1052;p65"/>
          <p:cNvSpPr/>
          <p:nvPr/>
        </p:nvSpPr>
        <p:spPr>
          <a:xfrm>
            <a:off x="4688050" y="3971250"/>
            <a:ext cx="720000" cy="254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3" name="Google Shape;1053;p65"/>
          <p:cNvSpPr txBox="1"/>
          <p:nvPr/>
        </p:nvSpPr>
        <p:spPr>
          <a:xfrm>
            <a:off x="4753150" y="3913950"/>
            <a:ext cx="5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26.5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4" name="Google Shape;1054;p65"/>
          <p:cNvSpPr/>
          <p:nvPr/>
        </p:nvSpPr>
        <p:spPr>
          <a:xfrm>
            <a:off x="1594874" y="3971250"/>
            <a:ext cx="755400" cy="254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5" name="Google Shape;1055;p65"/>
          <p:cNvSpPr txBox="1"/>
          <p:nvPr/>
        </p:nvSpPr>
        <p:spPr>
          <a:xfrm>
            <a:off x="1804083" y="3913950"/>
            <a:ext cx="47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6" name="Google Shape;1056;p65"/>
          <p:cNvSpPr txBox="1"/>
          <p:nvPr/>
        </p:nvSpPr>
        <p:spPr>
          <a:xfrm>
            <a:off x="1872560" y="3913950"/>
            <a:ext cx="40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</a:t>
            </a:r>
            <a:r>
              <a:rPr b="1" baseline="-25000"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</a:t>
            </a:r>
            <a:endParaRPr b="1" baseline="-25000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66"/>
          <p:cNvPicPr preferRelativeResize="0"/>
          <p:nvPr/>
        </p:nvPicPr>
        <p:blipFill rotWithShape="1">
          <a:blip r:embed="rId3">
            <a:alphaModFix/>
          </a:blip>
          <a:srcRect b="22814" l="24741" r="26227" t="36670"/>
          <a:stretch/>
        </p:blipFill>
        <p:spPr>
          <a:xfrm>
            <a:off x="2298925" y="1694575"/>
            <a:ext cx="5011297" cy="23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6"/>
          <p:cNvSpPr txBox="1"/>
          <p:nvPr/>
        </p:nvSpPr>
        <p:spPr>
          <a:xfrm>
            <a:off x="2916225" y="598075"/>
            <a:ext cx="3776700" cy="99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H0= La mediana de la calificación de los jueces es la misma.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H1= Hay diferencias significativas en la calificación de los jueces.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 </a:t>
            </a:r>
            <a:r>
              <a:rPr lang="es"/>
              <a:t>YOU CAN EAT</a:t>
            </a:r>
            <a:endParaRPr/>
          </a:p>
        </p:txBody>
      </p:sp>
      <p:pic>
        <p:nvPicPr>
          <p:cNvPr id="1068" name="Google Shape;1068;p6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04" y="1080054"/>
            <a:ext cx="3955816" cy="27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67"/>
          <p:cNvPicPr preferRelativeResize="0"/>
          <p:nvPr/>
        </p:nvPicPr>
        <p:blipFill rotWithShape="1">
          <a:blip r:embed="rId5">
            <a:alphaModFix/>
          </a:blip>
          <a:srcRect b="0" l="0" r="4671" t="0"/>
          <a:stretch/>
        </p:blipFill>
        <p:spPr>
          <a:xfrm>
            <a:off x="2430188" y="4125775"/>
            <a:ext cx="4283626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1080050"/>
            <a:ext cx="3955825" cy="276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8"/>
          <p:cNvSpPr txBox="1"/>
          <p:nvPr/>
        </p:nvSpPr>
        <p:spPr>
          <a:xfrm>
            <a:off x="836350" y="562925"/>
            <a:ext cx="85971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require(PMCMR)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require(PMCMRplus)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require(Skillings.Mack)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library(reshape2)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datos &lt;- data.frame(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  Tratamiento = rep(c("1", "2", "3", "4", "5", "6", "7", "8"), each = 4),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  Momento = rep(c("1h", "5h", "8h", "12h"), times = 8),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  Valor = c(8, 7, 9, 6, 6, 5, 7, 4, 9, 8, 8, 7, 5, 4, 6, 3, 7, 8, 6, 5, 4, 7, 9, 6, 6, 5, 7, 4, 9, 8, 8, 7)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datos$Momento &lt;- factor(datos$Momento, levels = c("1h", "5h", "8h", "12h"))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datos_organizados &lt;- dcast(datos, Tratamiento ~ Momento, value.var = "Valor")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friedman.test(Valor ~ Momento | Tratamiento, data = datos)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frdAllPairsNemenyiTest(Valor ~ Momento | Tratamiento, data = datos)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9"/>
          <p:cNvSpPr txBox="1"/>
          <p:nvPr/>
        </p:nvSpPr>
        <p:spPr>
          <a:xfrm>
            <a:off x="827825" y="445025"/>
            <a:ext cx="80121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datos2 &lt;- data.frame(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  Tratamiento = rep(c("1", "2", "3", "4", "5", "6", "7", "8"), each = 4),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  Momento = rep(c("1h", "5h", "8h", "12h"), times = 8),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  Valor = c(3, 2, 4, 1, 3, 2, 4, 1, 4, 2.5, 2.5, 1, 3, 2, 4, 1, 3, 4, 2, 1, 1, 3, 4, 2, 3, 2, 4, 1, 4, 2.5, 2.5, 1)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datos2$Momento &lt;- factor(datos2$Momento, levels = c("1h", "5h", "8h", "12h"))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datos2_organizados &lt;- dcast(datos2, Tratamiento ~ Momento, value.var = "Valor")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# Sumar todos los valores para cada momento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sumas_por_momento &lt;- aggregate(Valor ~ Momento, data = datos2, FUN = sum)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ran= sumas_por_momento$Valor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 = 12*(sum(ran^2))/(8*4*(5)) - 3*8*5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C = 1 - (2*(2^3-2))/(8*(4^3-4))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S_emp = S/C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1-pchisq(S-emp,3)</a:t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POR BLOQUES</a:t>
            </a:r>
            <a:endParaRPr/>
          </a:p>
        </p:txBody>
      </p:sp>
      <p:pic>
        <p:nvPicPr>
          <p:cNvPr id="1086" name="Google Shape;10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63" y="1170125"/>
            <a:ext cx="65436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2" name="Google Shape;10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75" y="646375"/>
            <a:ext cx="6746924" cy="42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8" name="Google Shape;10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37" y="331125"/>
            <a:ext cx="7752724" cy="44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3"/>
          <p:cNvSpPr txBox="1"/>
          <p:nvPr/>
        </p:nvSpPr>
        <p:spPr>
          <a:xfrm>
            <a:off x="701100" y="1145950"/>
            <a:ext cx="77418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Gracias</a:t>
            </a:r>
            <a:endParaRPr sz="13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7"/>
          <p:cNvSpPr txBox="1"/>
          <p:nvPr>
            <p:ph type="title"/>
          </p:nvPr>
        </p:nvSpPr>
        <p:spPr>
          <a:xfrm>
            <a:off x="694900" y="1505250"/>
            <a:ext cx="3740700" cy="15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Milton Friedman</a:t>
            </a:r>
            <a:endParaRPr/>
          </a:p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810375" y="3049350"/>
            <a:ext cx="39993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31 de Julio de 1912 (NY, Nueva York)-</a:t>
            </a:r>
            <a:br>
              <a:rPr lang="es"/>
            </a:br>
            <a:r>
              <a:rPr lang="es"/>
              <a:t>16 de Noviembre de 2006 (CA, San Francisco)</a:t>
            </a:r>
            <a:endParaRPr/>
          </a:p>
        </p:txBody>
      </p:sp>
      <p:grpSp>
        <p:nvGrpSpPr>
          <p:cNvPr id="846" name="Google Shape;846;p47"/>
          <p:cNvGrpSpPr/>
          <p:nvPr/>
        </p:nvGrpSpPr>
        <p:grpSpPr>
          <a:xfrm>
            <a:off x="-1555691" y="3874548"/>
            <a:ext cx="3140396" cy="541907"/>
            <a:chOff x="-528216" y="3116173"/>
            <a:chExt cx="3140396" cy="541907"/>
          </a:xfrm>
        </p:grpSpPr>
        <p:grpSp>
          <p:nvGrpSpPr>
            <p:cNvPr id="847" name="Google Shape;847;p47"/>
            <p:cNvGrpSpPr/>
            <p:nvPr/>
          </p:nvGrpSpPr>
          <p:grpSpPr>
            <a:xfrm>
              <a:off x="-528216" y="3434317"/>
              <a:ext cx="2877996" cy="223763"/>
              <a:chOff x="1748550" y="2064750"/>
              <a:chExt cx="3573375" cy="277863"/>
            </a:xfrm>
          </p:grpSpPr>
          <p:sp>
            <p:nvSpPr>
              <p:cNvPr id="848" name="Google Shape;848;p47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49" name="Google Shape;849;p47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0" name="Google Shape;850;p47"/>
            <p:cNvGrpSpPr/>
            <p:nvPr/>
          </p:nvGrpSpPr>
          <p:grpSpPr>
            <a:xfrm>
              <a:off x="-528132" y="3317008"/>
              <a:ext cx="2430997" cy="185534"/>
              <a:chOff x="1748547" y="1392116"/>
              <a:chExt cx="5911958" cy="451312"/>
            </a:xfrm>
          </p:grpSpPr>
          <p:sp>
            <p:nvSpPr>
              <p:cNvPr id="851" name="Google Shape;851;p47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52" name="Google Shape;852;p47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3" name="Google Shape;853;p47"/>
            <p:cNvGrpSpPr/>
            <p:nvPr/>
          </p:nvGrpSpPr>
          <p:grpSpPr>
            <a:xfrm>
              <a:off x="-528216" y="3116173"/>
              <a:ext cx="3140396" cy="45661"/>
              <a:chOff x="1748550" y="1449263"/>
              <a:chExt cx="3899175" cy="56700"/>
            </a:xfrm>
          </p:grpSpPr>
          <p:cxnSp>
            <p:nvCxnSpPr>
              <p:cNvPr id="854" name="Google Shape;854;p47"/>
              <p:cNvCxnSpPr/>
              <p:nvPr/>
            </p:nvCxnSpPr>
            <p:spPr>
              <a:xfrm>
                <a:off x="1748550" y="1477625"/>
                <a:ext cx="3846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5" name="Google Shape;855;p47"/>
              <p:cNvSpPr/>
              <p:nvPr/>
            </p:nvSpPr>
            <p:spPr>
              <a:xfrm>
                <a:off x="5591025" y="1449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6" name="Google Shape;856;p47"/>
          <p:cNvGrpSpPr/>
          <p:nvPr/>
        </p:nvGrpSpPr>
        <p:grpSpPr>
          <a:xfrm flipH="1">
            <a:off x="6378225" y="936479"/>
            <a:ext cx="3094729" cy="1111283"/>
            <a:chOff x="1748550" y="1613039"/>
            <a:chExt cx="3842475" cy="1379962"/>
          </a:xfrm>
        </p:grpSpPr>
        <p:grpSp>
          <p:nvGrpSpPr>
            <p:cNvPr id="857" name="Google Shape;857;p47"/>
            <p:cNvGrpSpPr/>
            <p:nvPr/>
          </p:nvGrpSpPr>
          <p:grpSpPr>
            <a:xfrm>
              <a:off x="1754675" y="2577138"/>
              <a:ext cx="1945675" cy="56700"/>
              <a:chOff x="1754675" y="2661275"/>
              <a:chExt cx="1945675" cy="56700"/>
            </a:xfrm>
          </p:grpSpPr>
          <p:cxnSp>
            <p:nvCxnSpPr>
              <p:cNvPr id="858" name="Google Shape;858;p4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9" name="Google Shape;859;p4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0" name="Google Shape;860;p47"/>
            <p:cNvGrpSpPr/>
            <p:nvPr/>
          </p:nvGrpSpPr>
          <p:grpSpPr>
            <a:xfrm>
              <a:off x="1754616" y="2823901"/>
              <a:ext cx="1938597" cy="169100"/>
              <a:chOff x="1754675" y="2824000"/>
              <a:chExt cx="4728285" cy="412439"/>
            </a:xfrm>
          </p:grpSpPr>
          <p:sp>
            <p:nvSpPr>
              <p:cNvPr id="861" name="Google Shape;861;p4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62" name="Google Shape;862;p4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3" name="Google Shape;863;p47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864" name="Google Shape;864;p4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65" name="Google Shape;865;p4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6" name="Google Shape;866;p47"/>
            <p:cNvGrpSpPr/>
            <p:nvPr/>
          </p:nvGrpSpPr>
          <p:grpSpPr>
            <a:xfrm>
              <a:off x="1748550" y="1758700"/>
              <a:ext cx="3573375" cy="277863"/>
              <a:chOff x="1748550" y="2064750"/>
              <a:chExt cx="3573375" cy="277863"/>
            </a:xfrm>
          </p:grpSpPr>
          <p:sp>
            <p:nvSpPr>
              <p:cNvPr id="867" name="Google Shape;867;p47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68" name="Google Shape;868;p47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>
              <a:off x="1748560" y="1613039"/>
              <a:ext cx="3018055" cy="230395"/>
              <a:chOff x="1748547" y="1392116"/>
              <a:chExt cx="5911958" cy="451312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71" name="Google Shape;871;p47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47"/>
            <p:cNvGrpSpPr/>
            <p:nvPr/>
          </p:nvGrpSpPr>
          <p:grpSpPr>
            <a:xfrm>
              <a:off x="1766900" y="2120038"/>
              <a:ext cx="3737650" cy="56700"/>
              <a:chOff x="1766900" y="2869225"/>
              <a:chExt cx="3737650" cy="56700"/>
            </a:xfrm>
          </p:grpSpPr>
          <p:cxnSp>
            <p:nvCxnSpPr>
              <p:cNvPr id="873" name="Google Shape;873;p4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4" name="Google Shape;874;p4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75" name="Google Shape;8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751" y="716938"/>
            <a:ext cx="2974224" cy="37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Referencias.</a:t>
            </a:r>
            <a:endParaRPr/>
          </a:p>
        </p:txBody>
      </p:sp>
      <p:sp>
        <p:nvSpPr>
          <p:cNvPr id="1109" name="Google Shape;1109;p74"/>
          <p:cNvSpPr txBox="1"/>
          <p:nvPr/>
        </p:nvSpPr>
        <p:spPr>
          <a:xfrm>
            <a:off x="1159275" y="1332525"/>
            <a:ext cx="6889200" cy="30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●"/>
            </a:pPr>
            <a:r>
              <a:rPr lang="es" sz="17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https://sci2s.ugr.es/keel/pdf/algorithm/articulo/1937-JSTOR-Friedman.pdf</a:t>
            </a:r>
            <a:r>
              <a:rPr lang="es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The Use of Ranks to Avoid the Assumption of Normality Implicit in the Analysis of Variance Author(s): Milton Friedman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●"/>
            </a:pPr>
            <a:r>
              <a:rPr lang="es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Métodos</a:t>
            </a:r>
            <a:r>
              <a:rPr lang="es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No </a:t>
            </a:r>
            <a:r>
              <a:rPr lang="es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Paramétricos. </a:t>
            </a:r>
            <a:r>
              <a:rPr lang="es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s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Giraldo Ramón. (2020). 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●"/>
            </a:pPr>
            <a:r>
              <a:rPr lang="es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Wikepedia (2013). Portrait of Milton Friedman. Recuperado de </a:t>
            </a:r>
            <a:r>
              <a:rPr lang="es" sz="17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https://commons.wikimedia.org/wiki/File:Portrait_of_Milton_Friedman.jpg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 Intuitiva</a:t>
            </a:r>
            <a:endParaRPr/>
          </a:p>
        </p:txBody>
      </p:sp>
      <p:sp>
        <p:nvSpPr>
          <p:cNvPr id="881" name="Google Shape;881;p48"/>
          <p:cNvSpPr txBox="1"/>
          <p:nvPr>
            <p:ph idx="3" type="subTitle"/>
          </p:nvPr>
        </p:nvSpPr>
        <p:spPr>
          <a:xfrm>
            <a:off x="796200" y="1065425"/>
            <a:ext cx="7427700" cy="27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Supongamos que tenemos 4 marcas de cerveza, de la cuales van a ser degustadas por 10 catadores.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Los cuales van a valorar de 1 a 5 los siguientes aspectos;</a:t>
            </a:r>
            <a:br>
              <a:rPr lang="es" sz="2000"/>
            </a:br>
            <a:r>
              <a:rPr lang="es" sz="2000"/>
              <a:t>Color, Aspecto, Aroma y Sabor.</a:t>
            </a:r>
            <a:br>
              <a:rPr lang="es" sz="2000"/>
            </a:br>
            <a:r>
              <a:rPr lang="es" sz="2000"/>
              <a:t>Donde 1 es la nota y 5 la nota mayor.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9"/>
          <p:cNvSpPr txBox="1"/>
          <p:nvPr>
            <p:ph type="title"/>
          </p:nvPr>
        </p:nvSpPr>
        <p:spPr>
          <a:xfrm>
            <a:off x="-648825" y="256275"/>
            <a:ext cx="532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endParaRPr/>
          </a:p>
        </p:txBody>
      </p:sp>
      <p:sp>
        <p:nvSpPr>
          <p:cNvPr id="887" name="Google Shape;887;p49"/>
          <p:cNvSpPr txBox="1"/>
          <p:nvPr/>
        </p:nvSpPr>
        <p:spPr>
          <a:xfrm>
            <a:off x="135025" y="911525"/>
            <a:ext cx="3687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• Generaliza el test del Signo de muestras pareadas a más de dos tratamientos.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• Hay independencia entre individuos, pero no entre tratamientos.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• K tratamientos, B bloques.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• Hipótesis: H</a:t>
            </a:r>
            <a:r>
              <a:rPr lang="es" sz="1000"/>
              <a:t>0</a:t>
            </a:r>
            <a:r>
              <a:rPr lang="es" sz="1500"/>
              <a:t>: Igualdad de medianas. H</a:t>
            </a:r>
            <a:r>
              <a:rPr lang="es" sz="1000"/>
              <a:t>a</a:t>
            </a:r>
            <a:r>
              <a:rPr lang="es" sz="1500"/>
              <a:t>: Diferencia entre al menos un par de medianas.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• Variable: Ordinal (ver Artículo de Friedman).</a:t>
            </a:r>
            <a:endParaRPr sz="1500"/>
          </a:p>
        </p:txBody>
      </p:sp>
      <p:pic>
        <p:nvPicPr>
          <p:cNvPr id="888" name="Google Shape;8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600" y="911525"/>
            <a:ext cx="5073600" cy="15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600" y="2697175"/>
            <a:ext cx="5073600" cy="1451837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49"/>
          <p:cNvSpPr txBox="1"/>
          <p:nvPr/>
        </p:nvSpPr>
        <p:spPr>
          <a:xfrm>
            <a:off x="3822100" y="4149025"/>
            <a:ext cx="5320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Fuente: Berlanga y Rubio (2012). </a:t>
            </a:r>
            <a:r>
              <a:rPr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Clasificación</a:t>
            </a:r>
            <a:r>
              <a:rPr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de pruebas no </a:t>
            </a:r>
            <a:r>
              <a:rPr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paramétricas</a:t>
            </a:r>
            <a:r>
              <a:rPr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Cómo</a:t>
            </a:r>
            <a:r>
              <a:rPr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aplicarlas en SPSS. REIRE (5)2, p. 103.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0"/>
          <p:cNvSpPr txBox="1"/>
          <p:nvPr>
            <p:ph type="title"/>
          </p:nvPr>
        </p:nvSpPr>
        <p:spPr>
          <a:xfrm>
            <a:off x="-648825" y="256275"/>
            <a:ext cx="532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Arreglo de datos</a:t>
            </a:r>
            <a:endParaRPr/>
          </a:p>
        </p:txBody>
      </p:sp>
      <p:pic>
        <p:nvPicPr>
          <p:cNvPr id="896" name="Google Shape;8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75" y="1605500"/>
            <a:ext cx="5044350" cy="27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50"/>
          <p:cNvCxnSpPr/>
          <p:nvPr/>
        </p:nvCxnSpPr>
        <p:spPr>
          <a:xfrm flipH="1" rot="10800000">
            <a:off x="1179700" y="1380175"/>
            <a:ext cx="6843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8" name="Google Shape;898;p50"/>
          <p:cNvSpPr txBox="1"/>
          <p:nvPr/>
        </p:nvSpPr>
        <p:spPr>
          <a:xfrm>
            <a:off x="672425" y="1010875"/>
            <a:ext cx="679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Suponiendo una observación por cada bloque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363" y="593000"/>
            <a:ext cx="2417475" cy="14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550" y="2253227"/>
            <a:ext cx="2557100" cy="1853726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51"/>
          <p:cNvSpPr txBox="1"/>
          <p:nvPr>
            <p:ph type="title"/>
          </p:nvPr>
        </p:nvSpPr>
        <p:spPr>
          <a:xfrm>
            <a:off x="-648825" y="256275"/>
            <a:ext cx="532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Arreglo de datos</a:t>
            </a:r>
            <a:endParaRPr/>
          </a:p>
        </p:txBody>
      </p:sp>
      <p:pic>
        <p:nvPicPr>
          <p:cNvPr id="906" name="Google Shape;9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375" y="1605500"/>
            <a:ext cx="5044350" cy="27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7" name="Google Shape;907;p51"/>
          <p:cNvCxnSpPr/>
          <p:nvPr/>
        </p:nvCxnSpPr>
        <p:spPr>
          <a:xfrm flipH="1" rot="10800000">
            <a:off x="1179700" y="1380175"/>
            <a:ext cx="6843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8" name="Google Shape;908;p51"/>
          <p:cNvSpPr txBox="1"/>
          <p:nvPr/>
        </p:nvSpPr>
        <p:spPr>
          <a:xfrm>
            <a:off x="672425" y="1010875"/>
            <a:ext cx="679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Suponiendo una observación por cada bloque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Hipótesis</a:t>
            </a:r>
            <a:endParaRPr/>
          </a:p>
        </p:txBody>
      </p:sp>
      <p:pic>
        <p:nvPicPr>
          <p:cNvPr id="914" name="Google Shape;9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625" y="1830750"/>
            <a:ext cx="4507425" cy="7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2"/>
          <p:cNvSpPr txBox="1"/>
          <p:nvPr/>
        </p:nvSpPr>
        <p:spPr>
          <a:xfrm>
            <a:off x="235950" y="1224138"/>
            <a:ext cx="60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términos poblacionales: Suponga que θ es la mediana total</a:t>
            </a:r>
            <a:endParaRPr/>
          </a:p>
        </p:txBody>
      </p:sp>
      <p:sp>
        <p:nvSpPr>
          <p:cNvPr id="916" name="Google Shape;916;p52"/>
          <p:cNvSpPr txBox="1"/>
          <p:nvPr/>
        </p:nvSpPr>
        <p:spPr>
          <a:xfrm>
            <a:off x="235950" y="3031875"/>
            <a:ext cx="857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/>
              <a:t>donde las variables </a:t>
            </a:r>
            <a:r>
              <a:rPr i="1" lang="es" sz="1100"/>
              <a:t>ϵ</a:t>
            </a:r>
            <a:r>
              <a:rPr i="1" lang="es" sz="800"/>
              <a:t>ij</a:t>
            </a:r>
            <a:r>
              <a:rPr lang="es" sz="800"/>
              <a:t>​</a:t>
            </a:r>
            <a:r>
              <a:rPr lang="es" sz="1100"/>
              <a:t> son una muestra aleatoria simple (m.a.s.) de una distribución continua con mediana 0.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del </a:t>
            </a:r>
            <a:r>
              <a:rPr lang="es"/>
              <a:t>estadístico</a:t>
            </a:r>
            <a:r>
              <a:rPr lang="es"/>
              <a:t> de prueba.</a:t>
            </a:r>
            <a:endParaRPr/>
          </a:p>
        </p:txBody>
      </p:sp>
      <p:pic>
        <p:nvPicPr>
          <p:cNvPr id="922" name="Google Shape;9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13" y="1324100"/>
            <a:ext cx="5346375" cy="10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413" y="2571750"/>
            <a:ext cx="711517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